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5"/>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1073" r:id="rId62"/>
    <p:sldId id="847"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332" r:id="rId78"/>
    <p:sldId id="333" r:id="rId79"/>
    <p:sldId id="852"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1079" r:id="rId100"/>
    <p:sldId id="1080" r:id="rId101"/>
    <p:sldId id="353" r:id="rId102"/>
    <p:sldId id="354" r:id="rId103"/>
    <p:sldId id="355" r:id="rId104"/>
    <p:sldId id="356" r:id="rId105"/>
    <p:sldId id="357" r:id="rId106"/>
    <p:sldId id="358" r:id="rId107"/>
    <p:sldId id="359" r:id="rId108"/>
    <p:sldId id="360" r:id="rId109"/>
    <p:sldId id="361" r:id="rId110"/>
    <p:sldId id="362"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80" r:id="rId125"/>
    <p:sldId id="381" r:id="rId126"/>
    <p:sldId id="382" r:id="rId127"/>
    <p:sldId id="383" r:id="rId128"/>
    <p:sldId id="1081" r:id="rId129"/>
    <p:sldId id="384" r:id="rId130"/>
    <p:sldId id="385" r:id="rId131"/>
    <p:sldId id="386" r:id="rId132"/>
    <p:sldId id="387" r:id="rId133"/>
    <p:sldId id="388" r:id="rId134"/>
    <p:sldId id="389" r:id="rId135"/>
    <p:sldId id="390" r:id="rId136"/>
    <p:sldId id="391" r:id="rId137"/>
    <p:sldId id="853" r:id="rId138"/>
    <p:sldId id="854" r:id="rId139"/>
    <p:sldId id="855" r:id="rId140"/>
    <p:sldId id="856" r:id="rId141"/>
    <p:sldId id="857" r:id="rId142"/>
    <p:sldId id="858" r:id="rId143"/>
    <p:sldId id="393" r:id="rId144"/>
    <p:sldId id="394" r:id="rId145"/>
    <p:sldId id="395" r:id="rId146"/>
    <p:sldId id="396" r:id="rId147"/>
    <p:sldId id="397" r:id="rId148"/>
    <p:sldId id="398" r:id="rId149"/>
    <p:sldId id="402" r:id="rId150"/>
    <p:sldId id="403" r:id="rId151"/>
    <p:sldId id="404" r:id="rId152"/>
    <p:sldId id="405" r:id="rId153"/>
    <p:sldId id="406" r:id="rId154"/>
    <p:sldId id="407" r:id="rId155"/>
    <p:sldId id="413"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8" r:id="rId169"/>
    <p:sldId id="429" r:id="rId170"/>
    <p:sldId id="430" r:id="rId171"/>
    <p:sldId id="431" r:id="rId172"/>
    <p:sldId id="434" r:id="rId173"/>
    <p:sldId id="435" r:id="rId174"/>
    <p:sldId id="436" r:id="rId175"/>
    <p:sldId id="437" r:id="rId176"/>
    <p:sldId id="438" r:id="rId177"/>
    <p:sldId id="439" r:id="rId178"/>
    <p:sldId id="440" r:id="rId179"/>
    <p:sldId id="441" r:id="rId180"/>
    <p:sldId id="442" r:id="rId181"/>
    <p:sldId id="443" r:id="rId182"/>
    <p:sldId id="444" r:id="rId183"/>
    <p:sldId id="445" r:id="rId184"/>
    <p:sldId id="446" r:id="rId185"/>
    <p:sldId id="447" r:id="rId186"/>
    <p:sldId id="448" r:id="rId187"/>
    <p:sldId id="449" r:id="rId188"/>
    <p:sldId id="451" r:id="rId189"/>
    <p:sldId id="452" r:id="rId190"/>
    <p:sldId id="453" r:id="rId191"/>
    <p:sldId id="454" r:id="rId192"/>
    <p:sldId id="455" r:id="rId193"/>
    <p:sldId id="456" r:id="rId194"/>
    <p:sldId id="457" r:id="rId195"/>
    <p:sldId id="458" r:id="rId196"/>
    <p:sldId id="459" r:id="rId197"/>
    <p:sldId id="460" r:id="rId198"/>
    <p:sldId id="461" r:id="rId199"/>
    <p:sldId id="462" r:id="rId200"/>
    <p:sldId id="463" r:id="rId201"/>
    <p:sldId id="464" r:id="rId202"/>
    <p:sldId id="465" r:id="rId203"/>
    <p:sldId id="466" r:id="rId204"/>
    <p:sldId id="467" r:id="rId205"/>
    <p:sldId id="468" r:id="rId206"/>
    <p:sldId id="469" r:id="rId207"/>
    <p:sldId id="470" r:id="rId208"/>
    <p:sldId id="471" r:id="rId209"/>
    <p:sldId id="472" r:id="rId210"/>
    <p:sldId id="473" r:id="rId211"/>
    <p:sldId id="477" r:id="rId212"/>
    <p:sldId id="478" r:id="rId213"/>
    <p:sldId id="479" r:id="rId214"/>
    <p:sldId id="480" r:id="rId215"/>
    <p:sldId id="481" r:id="rId216"/>
    <p:sldId id="482" r:id="rId217"/>
    <p:sldId id="483" r:id="rId218"/>
    <p:sldId id="484" r:id="rId219"/>
    <p:sldId id="485" r:id="rId220"/>
    <p:sldId id="486" r:id="rId221"/>
    <p:sldId id="487" r:id="rId222"/>
    <p:sldId id="488" r:id="rId223"/>
    <p:sldId id="489" r:id="rId224"/>
    <p:sldId id="490" r:id="rId225"/>
    <p:sldId id="491" r:id="rId226"/>
    <p:sldId id="492" r:id="rId227"/>
    <p:sldId id="493" r:id="rId228"/>
    <p:sldId id="494" r:id="rId229"/>
    <p:sldId id="495" r:id="rId230"/>
    <p:sldId id="496" r:id="rId231"/>
    <p:sldId id="497" r:id="rId232"/>
    <p:sldId id="498" r:id="rId233"/>
    <p:sldId id="499" r:id="rId234"/>
    <p:sldId id="500" r:id="rId235"/>
    <p:sldId id="501" r:id="rId236"/>
    <p:sldId id="502" r:id="rId237"/>
    <p:sldId id="504" r:id="rId238"/>
    <p:sldId id="505" r:id="rId239"/>
    <p:sldId id="506" r:id="rId240"/>
    <p:sldId id="507" r:id="rId241"/>
    <p:sldId id="508" r:id="rId242"/>
    <p:sldId id="509" r:id="rId243"/>
    <p:sldId id="510" r:id="rId244"/>
    <p:sldId id="511" r:id="rId245"/>
    <p:sldId id="512" r:id="rId246"/>
    <p:sldId id="513" r:id="rId247"/>
    <p:sldId id="514" r:id="rId248"/>
    <p:sldId id="515" r:id="rId249"/>
    <p:sldId id="516" r:id="rId250"/>
    <p:sldId id="517" r:id="rId251"/>
    <p:sldId id="518" r:id="rId252"/>
    <p:sldId id="519" r:id="rId253"/>
    <p:sldId id="520" r:id="rId254"/>
    <p:sldId id="521" r:id="rId255"/>
    <p:sldId id="522" r:id="rId256"/>
    <p:sldId id="523" r:id="rId257"/>
    <p:sldId id="524" r:id="rId258"/>
    <p:sldId id="525" r:id="rId259"/>
    <p:sldId id="526" r:id="rId260"/>
    <p:sldId id="527" r:id="rId261"/>
    <p:sldId id="528" r:id="rId262"/>
    <p:sldId id="529" r:id="rId263"/>
    <p:sldId id="530" r:id="rId264"/>
    <p:sldId id="531" r:id="rId265"/>
    <p:sldId id="532" r:id="rId266"/>
    <p:sldId id="533" r:id="rId267"/>
    <p:sldId id="534" r:id="rId268"/>
    <p:sldId id="535" r:id="rId269"/>
    <p:sldId id="536" r:id="rId270"/>
    <p:sldId id="537" r:id="rId271"/>
    <p:sldId id="538" r:id="rId272"/>
    <p:sldId id="539" r:id="rId273"/>
    <p:sldId id="540" r:id="rId274"/>
    <p:sldId id="541" r:id="rId275"/>
    <p:sldId id="542" r:id="rId276"/>
    <p:sldId id="543" r:id="rId277"/>
    <p:sldId id="544" r:id="rId278"/>
    <p:sldId id="545" r:id="rId279"/>
    <p:sldId id="546" r:id="rId280"/>
    <p:sldId id="547" r:id="rId281"/>
    <p:sldId id="548" r:id="rId282"/>
    <p:sldId id="549" r:id="rId283"/>
    <p:sldId id="550" r:id="rId284"/>
    <p:sldId id="551" r:id="rId285"/>
    <p:sldId id="552" r:id="rId286"/>
    <p:sldId id="553" r:id="rId287"/>
    <p:sldId id="554" r:id="rId288"/>
    <p:sldId id="555" r:id="rId289"/>
    <p:sldId id="556" r:id="rId290"/>
    <p:sldId id="557" r:id="rId291"/>
    <p:sldId id="558" r:id="rId292"/>
    <p:sldId id="618" r:id="rId293"/>
    <p:sldId id="563" r:id="rId294"/>
    <p:sldId id="564" r:id="rId295"/>
    <p:sldId id="565" r:id="rId296"/>
    <p:sldId id="566" r:id="rId297"/>
    <p:sldId id="567" r:id="rId298"/>
    <p:sldId id="570" r:id="rId299"/>
    <p:sldId id="571" r:id="rId300"/>
    <p:sldId id="572" r:id="rId301"/>
    <p:sldId id="573" r:id="rId302"/>
    <p:sldId id="574" r:id="rId303"/>
    <p:sldId id="575" r:id="rId304"/>
    <p:sldId id="576" r:id="rId305"/>
    <p:sldId id="577" r:id="rId306"/>
    <p:sldId id="578" r:id="rId307"/>
    <p:sldId id="579" r:id="rId308"/>
    <p:sldId id="580" r:id="rId309"/>
    <p:sldId id="581" r:id="rId310"/>
    <p:sldId id="582" r:id="rId311"/>
    <p:sldId id="583" r:id="rId312"/>
    <p:sldId id="584" r:id="rId313"/>
    <p:sldId id="585" r:id="rId314"/>
    <p:sldId id="586" r:id="rId315"/>
    <p:sldId id="587" r:id="rId316"/>
    <p:sldId id="588" r:id="rId317"/>
    <p:sldId id="589" r:id="rId318"/>
    <p:sldId id="590" r:id="rId319"/>
    <p:sldId id="591" r:id="rId320"/>
    <p:sldId id="592" r:id="rId321"/>
    <p:sldId id="593" r:id="rId322"/>
    <p:sldId id="594" r:id="rId323"/>
    <p:sldId id="595" r:id="rId324"/>
    <p:sldId id="596" r:id="rId325"/>
    <p:sldId id="597" r:id="rId326"/>
    <p:sldId id="598" r:id="rId327"/>
    <p:sldId id="599" r:id="rId328"/>
    <p:sldId id="602" r:id="rId329"/>
    <p:sldId id="603" r:id="rId330"/>
    <p:sldId id="604" r:id="rId331"/>
    <p:sldId id="605" r:id="rId332"/>
    <p:sldId id="606" r:id="rId333"/>
    <p:sldId id="607" r:id="rId334"/>
    <p:sldId id="619" r:id="rId335"/>
    <p:sldId id="620" r:id="rId336"/>
    <p:sldId id="621" r:id="rId337"/>
    <p:sldId id="622" r:id="rId338"/>
    <p:sldId id="623" r:id="rId339"/>
    <p:sldId id="624" r:id="rId340"/>
    <p:sldId id="625" r:id="rId341"/>
    <p:sldId id="626" r:id="rId342"/>
    <p:sldId id="627" r:id="rId343"/>
    <p:sldId id="628" r:id="rId344"/>
    <p:sldId id="629" r:id="rId345"/>
    <p:sldId id="630" r:id="rId346"/>
    <p:sldId id="631" r:id="rId347"/>
    <p:sldId id="860" r:id="rId348"/>
    <p:sldId id="861" r:id="rId349"/>
    <p:sldId id="862" r:id="rId350"/>
    <p:sldId id="632" r:id="rId351"/>
    <p:sldId id="633" r:id="rId352"/>
    <p:sldId id="634" r:id="rId353"/>
    <p:sldId id="1086" r:id="rId354"/>
    <p:sldId id="635" r:id="rId355"/>
    <p:sldId id="1087" r:id="rId356"/>
    <p:sldId id="636" r:id="rId357"/>
    <p:sldId id="637" r:id="rId358"/>
    <p:sldId id="1088" r:id="rId359"/>
    <p:sldId id="638" r:id="rId360"/>
    <p:sldId id="639" r:id="rId361"/>
    <p:sldId id="640" r:id="rId362"/>
    <p:sldId id="641" r:id="rId363"/>
    <p:sldId id="642" r:id="rId364"/>
    <p:sldId id="643" r:id="rId365"/>
    <p:sldId id="644" r:id="rId366"/>
    <p:sldId id="645" r:id="rId367"/>
    <p:sldId id="646" r:id="rId368"/>
    <p:sldId id="647" r:id="rId369"/>
    <p:sldId id="648" r:id="rId370"/>
    <p:sldId id="649" r:id="rId371"/>
    <p:sldId id="650" r:id="rId372"/>
    <p:sldId id="651" r:id="rId373"/>
    <p:sldId id="652" r:id="rId374"/>
    <p:sldId id="653" r:id="rId375"/>
    <p:sldId id="654" r:id="rId376"/>
    <p:sldId id="655" r:id="rId377"/>
    <p:sldId id="656" r:id="rId378"/>
    <p:sldId id="657" r:id="rId379"/>
    <p:sldId id="658" r:id="rId380"/>
    <p:sldId id="659" r:id="rId381"/>
    <p:sldId id="660" r:id="rId382"/>
    <p:sldId id="661" r:id="rId383"/>
    <p:sldId id="662" r:id="rId384"/>
    <p:sldId id="663" r:id="rId385"/>
    <p:sldId id="664" r:id="rId386"/>
    <p:sldId id="665" r:id="rId387"/>
    <p:sldId id="666" r:id="rId388"/>
    <p:sldId id="667" r:id="rId389"/>
    <p:sldId id="668" r:id="rId390"/>
    <p:sldId id="669" r:id="rId391"/>
    <p:sldId id="670" r:id="rId392"/>
    <p:sldId id="671" r:id="rId393"/>
    <p:sldId id="672" r:id="rId394"/>
    <p:sldId id="673" r:id="rId395"/>
    <p:sldId id="674" r:id="rId396"/>
    <p:sldId id="859" r:id="rId397"/>
    <p:sldId id="675" r:id="rId398"/>
    <p:sldId id="676" r:id="rId399"/>
    <p:sldId id="677" r:id="rId400"/>
    <p:sldId id="678" r:id="rId401"/>
    <p:sldId id="679" r:id="rId402"/>
    <p:sldId id="680" r:id="rId403"/>
    <p:sldId id="681" r:id="rId404"/>
    <p:sldId id="682" r:id="rId405"/>
    <p:sldId id="683" r:id="rId406"/>
    <p:sldId id="684" r:id="rId407"/>
    <p:sldId id="685" r:id="rId408"/>
    <p:sldId id="686" r:id="rId409"/>
    <p:sldId id="687" r:id="rId410"/>
    <p:sldId id="688" r:id="rId411"/>
    <p:sldId id="689" r:id="rId412"/>
    <p:sldId id="690" r:id="rId413"/>
    <p:sldId id="691" r:id="rId414"/>
    <p:sldId id="692" r:id="rId415"/>
    <p:sldId id="693" r:id="rId416"/>
    <p:sldId id="694" r:id="rId417"/>
    <p:sldId id="695" r:id="rId418"/>
    <p:sldId id="696" r:id="rId419"/>
    <p:sldId id="697" r:id="rId420"/>
    <p:sldId id="698" r:id="rId421"/>
    <p:sldId id="699" r:id="rId422"/>
    <p:sldId id="700" r:id="rId423"/>
    <p:sldId id="701" r:id="rId424"/>
    <p:sldId id="702" r:id="rId425"/>
    <p:sldId id="703" r:id="rId426"/>
    <p:sldId id="704" r:id="rId427"/>
    <p:sldId id="705" r:id="rId428"/>
    <p:sldId id="707" r:id="rId429"/>
    <p:sldId id="708" r:id="rId430"/>
    <p:sldId id="1089" r:id="rId431"/>
    <p:sldId id="864" r:id="rId432"/>
    <p:sldId id="709" r:id="rId433"/>
    <p:sldId id="710" r:id="rId434"/>
    <p:sldId id="711" r:id="rId435"/>
    <p:sldId id="712" r:id="rId436"/>
    <p:sldId id="713" r:id="rId437"/>
    <p:sldId id="714" r:id="rId438"/>
    <p:sldId id="715" r:id="rId439"/>
    <p:sldId id="716" r:id="rId440"/>
    <p:sldId id="717" r:id="rId441"/>
    <p:sldId id="718" r:id="rId442"/>
    <p:sldId id="719" r:id="rId443"/>
    <p:sldId id="720" r:id="rId444"/>
    <p:sldId id="721" r:id="rId445"/>
    <p:sldId id="722" r:id="rId446"/>
    <p:sldId id="723" r:id="rId447"/>
    <p:sldId id="724" r:id="rId448"/>
    <p:sldId id="725" r:id="rId449"/>
    <p:sldId id="726" r:id="rId450"/>
    <p:sldId id="727" r:id="rId451"/>
    <p:sldId id="728" r:id="rId452"/>
    <p:sldId id="729" r:id="rId453"/>
    <p:sldId id="730" r:id="rId454"/>
    <p:sldId id="731" r:id="rId455"/>
    <p:sldId id="732" r:id="rId456"/>
    <p:sldId id="733" r:id="rId457"/>
    <p:sldId id="734" r:id="rId458"/>
    <p:sldId id="735" r:id="rId459"/>
    <p:sldId id="736" r:id="rId460"/>
    <p:sldId id="737" r:id="rId461"/>
    <p:sldId id="738" r:id="rId462"/>
    <p:sldId id="739" r:id="rId463"/>
    <p:sldId id="740" r:id="rId464"/>
    <p:sldId id="741" r:id="rId465"/>
    <p:sldId id="742" r:id="rId466"/>
    <p:sldId id="743" r:id="rId467"/>
    <p:sldId id="744" r:id="rId468"/>
    <p:sldId id="745" r:id="rId469"/>
    <p:sldId id="746" r:id="rId470"/>
    <p:sldId id="747" r:id="rId471"/>
    <p:sldId id="748" r:id="rId472"/>
    <p:sldId id="749" r:id="rId473"/>
    <p:sldId id="750" r:id="rId474"/>
    <p:sldId id="751" r:id="rId475"/>
    <p:sldId id="752" r:id="rId476"/>
    <p:sldId id="753" r:id="rId477"/>
    <p:sldId id="754" r:id="rId478"/>
    <p:sldId id="755" r:id="rId479"/>
    <p:sldId id="756" r:id="rId480"/>
    <p:sldId id="757" r:id="rId481"/>
    <p:sldId id="758" r:id="rId482"/>
    <p:sldId id="759" r:id="rId483"/>
    <p:sldId id="760" r:id="rId484"/>
    <p:sldId id="761" r:id="rId485"/>
    <p:sldId id="762" r:id="rId486"/>
    <p:sldId id="763" r:id="rId487"/>
    <p:sldId id="764" r:id="rId488"/>
    <p:sldId id="765" r:id="rId489"/>
    <p:sldId id="766" r:id="rId490"/>
    <p:sldId id="767" r:id="rId491"/>
    <p:sldId id="768" r:id="rId492"/>
    <p:sldId id="769" r:id="rId493"/>
    <p:sldId id="770" r:id="rId494"/>
    <p:sldId id="771" r:id="rId495"/>
    <p:sldId id="772" r:id="rId496"/>
    <p:sldId id="773" r:id="rId497"/>
    <p:sldId id="774" r:id="rId498"/>
    <p:sldId id="775" r:id="rId499"/>
    <p:sldId id="776" r:id="rId500"/>
    <p:sldId id="777" r:id="rId501"/>
    <p:sldId id="778" r:id="rId502"/>
    <p:sldId id="779" r:id="rId503"/>
    <p:sldId id="780" r:id="rId504"/>
    <p:sldId id="781" r:id="rId505"/>
    <p:sldId id="782" r:id="rId506"/>
    <p:sldId id="783" r:id="rId507"/>
    <p:sldId id="784" r:id="rId508"/>
    <p:sldId id="785" r:id="rId509"/>
    <p:sldId id="786" r:id="rId510"/>
    <p:sldId id="787" r:id="rId511"/>
    <p:sldId id="788" r:id="rId512"/>
    <p:sldId id="789" r:id="rId513"/>
    <p:sldId id="790" r:id="rId514"/>
    <p:sldId id="791" r:id="rId515"/>
    <p:sldId id="792" r:id="rId516"/>
    <p:sldId id="793" r:id="rId517"/>
    <p:sldId id="794" r:id="rId518"/>
    <p:sldId id="795" r:id="rId519"/>
    <p:sldId id="796" r:id="rId520"/>
    <p:sldId id="797" r:id="rId521"/>
    <p:sldId id="798" r:id="rId522"/>
    <p:sldId id="799" r:id="rId523"/>
    <p:sldId id="800" r:id="rId524"/>
    <p:sldId id="801" r:id="rId525"/>
    <p:sldId id="802" r:id="rId526"/>
    <p:sldId id="803" r:id="rId527"/>
    <p:sldId id="804" r:id="rId528"/>
    <p:sldId id="805" r:id="rId529"/>
    <p:sldId id="806" r:id="rId530"/>
    <p:sldId id="807" r:id="rId531"/>
    <p:sldId id="808" r:id="rId532"/>
    <p:sldId id="809" r:id="rId533"/>
    <p:sldId id="810" r:id="rId534"/>
    <p:sldId id="811" r:id="rId535"/>
    <p:sldId id="812" r:id="rId536"/>
    <p:sldId id="813" r:id="rId537"/>
    <p:sldId id="814" r:id="rId538"/>
    <p:sldId id="815" r:id="rId539"/>
    <p:sldId id="816" r:id="rId540"/>
    <p:sldId id="817" r:id="rId541"/>
    <p:sldId id="818" r:id="rId542"/>
    <p:sldId id="819" r:id="rId543"/>
    <p:sldId id="820" r:id="rId544"/>
    <p:sldId id="821" r:id="rId545"/>
    <p:sldId id="822" r:id="rId546"/>
    <p:sldId id="823" r:id="rId547"/>
    <p:sldId id="824" r:id="rId548"/>
    <p:sldId id="825" r:id="rId549"/>
    <p:sldId id="826" r:id="rId550"/>
    <p:sldId id="827" r:id="rId551"/>
    <p:sldId id="828" r:id="rId552"/>
    <p:sldId id="829" r:id="rId553"/>
    <p:sldId id="830" r:id="rId554"/>
    <p:sldId id="831" r:id="rId555"/>
    <p:sldId id="832" r:id="rId556"/>
    <p:sldId id="833" r:id="rId557"/>
    <p:sldId id="834" r:id="rId558"/>
    <p:sldId id="835" r:id="rId559"/>
    <p:sldId id="836" r:id="rId560"/>
    <p:sldId id="837" r:id="rId561"/>
    <p:sldId id="838" r:id="rId562"/>
    <p:sldId id="839" r:id="rId563"/>
    <p:sldId id="840" r:id="rId564"/>
    <p:sldId id="841" r:id="rId565"/>
    <p:sldId id="842" r:id="rId566"/>
    <p:sldId id="843" r:id="rId567"/>
    <p:sldId id="844" r:id="rId568"/>
    <p:sldId id="845" r:id="rId569"/>
    <p:sldId id="863" r:id="rId570"/>
    <p:sldId id="865" r:id="rId571"/>
    <p:sldId id="846" r:id="rId572"/>
    <p:sldId id="503" r:id="rId573"/>
    <p:sldId id="1101" r:id="rId57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1073"/>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854"/>
            <p14:sldId id="855"/>
            <p14:sldId id="856"/>
            <p14:sldId id="857"/>
            <p14:sldId id="858"/>
            <p14:sldId id="393"/>
            <p14:sldId id="394"/>
            <p14:sldId id="395"/>
            <p14:sldId id="396"/>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p:scale>
          <a:sx n="75" d="100"/>
          <a:sy n="75" d="100"/>
        </p:scale>
        <p:origin x="378" y="5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notesMaster" Target="notesMasters/notesMaster1.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viewProps" Target="viewProp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tableStyles" Target="tableStyle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presProps" Target="pres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theme" Target="theme/theme1.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288</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Column_(database)" TargetMode="External"/><Relationship Id="rId2" Type="http://schemas.openxmlformats.org/officeDocument/2006/relationships/hyperlink" Target="https://en.wikipedia.org/wiki/Table_(database)" TargetMode="External"/><Relationship Id="rId1" Type="http://schemas.openxmlformats.org/officeDocument/2006/relationships/slideLayout" Target="../slideLayouts/slideLayout7.xml"/><Relationship Id="rId6" Type="http://schemas.openxmlformats.org/officeDocument/2006/relationships/hyperlink" Target="https://en.wikipedia.org/wiki/Tuple" TargetMode="External"/><Relationship Id="rId5" Type="http://schemas.openxmlformats.org/officeDocument/2006/relationships/hyperlink" Target="https://en.wikipedia.org/wiki/Record_(computer_science)" TargetMode="External"/><Relationship Id="rId4" Type="http://schemas.openxmlformats.org/officeDocument/2006/relationships/hyperlink" Target="https://en.wikipedia.org/wiki/Row_(database)"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09.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5.gif"/><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7.xml"/><Relationship Id="rId4" Type="http://schemas.openxmlformats.org/officeDocument/2006/relationships/image" Target="../media/image110.jpeg"/></Relationships>
</file>

<file path=ppt/slides/_rels/slide31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jpeg"/></Relationships>
</file>

<file path=ppt/slides/_rels/slide31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jpeg"/></Relationships>
</file>

<file path=ppt/slides/_rels/slide32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a:t>
            </a:r>
            <a:r>
              <a:rPr lang="en-US" sz="2000">
                <a:latin typeface="Roboto"/>
              </a:rPr>
              <a:t>data</a:t>
            </a:r>
            <a:r>
              <a:rPr lang="en-US" sz="2000" b="1">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
        <p:nvSpPr>
          <p:cNvPr id="4" name="Rectangle 3">
            <a:extLst>
              <a:ext uri="{FF2B5EF4-FFF2-40B4-BE49-F238E27FC236}">
                <a16:creationId xmlns:a16="http://schemas.microsoft.com/office/drawing/2014/main" id="{5E126C6E-9539-4AEA-8D77-3DA0A4D01F1F}"/>
              </a:ext>
            </a:extLst>
          </p:cNvPr>
          <p:cNvSpPr/>
          <p:nvPr/>
        </p:nvSpPr>
        <p:spPr>
          <a:xfrm>
            <a:off x="622598" y="268061"/>
            <a:ext cx="6092825" cy="646331"/>
          </a:xfrm>
          <a:prstGeom prst="rect">
            <a:avLst/>
          </a:prstGeom>
        </p:spPr>
        <p:txBody>
          <a:bodyPr>
            <a:spAutoFit/>
          </a:bodyPr>
          <a:lstStyle/>
          <a:p>
            <a:r>
              <a:rPr lang="en-IN" dirty="0"/>
              <a:t>A database is a collection of data which is organized, which is also called as structured data.</a:t>
            </a:r>
          </a:p>
        </p:txBody>
      </p:sp>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IN" sz="2400" dirty="0">
                <a:latin typeface="Arial" panose="020B0604020202020204" pitchFamily="34" charset="0"/>
                <a:cs typeface="Arial" panose="020B0604020202020204" pitchFamily="34" charset="0"/>
              </a:rPr>
              <a:t>of data</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308860" y="2380818"/>
            <a:ext cx="9826906"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628800"/>
            <a:ext cx="11377264" cy="4585871"/>
          </a:xfrm>
          <a:prstGeom prst="rect">
            <a:avLst/>
          </a:prstGeom>
        </p:spPr>
        <p:txBody>
          <a:bodyPr wrap="square">
            <a:spAutoFit/>
          </a:bodyPr>
          <a:lstStyle/>
          <a:p>
            <a:pPr algn="just"/>
            <a:r>
              <a:rPr lang="en-US" sz="2000" b="1" dirty="0">
                <a:solidFill>
                  <a:srgbClr val="0089A4"/>
                </a:solidFill>
                <a:latin typeface="Gentium Basic"/>
              </a:rPr>
              <a:t>Tables</a:t>
            </a:r>
            <a:r>
              <a:rPr lang="en-US" sz="2000" dirty="0">
                <a:solidFill>
                  <a:srgbClr val="0089A4"/>
                </a:solidFill>
                <a:latin typeface="Gentium Basic"/>
              </a:rPr>
              <a:t> − In relational data model, relations are saved in the format of Tables. A table has rows and columns, where rows represents records and columns represent the attributes.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89A4"/>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89A4"/>
                </a:solidFill>
                <a:latin typeface="Gentium Basic"/>
              </a:rPr>
              <a:t>Relation</a:t>
            </a:r>
            <a:r>
              <a:rPr lang="en-US" sz="2000" dirty="0">
                <a:solidFill>
                  <a:srgbClr val="0089A4"/>
                </a:solidFill>
                <a:latin typeface="Gentium Basic"/>
              </a:rPr>
              <a:t> </a:t>
            </a:r>
            <a:r>
              <a:rPr lang="en-US" sz="2000" b="1" dirty="0">
                <a:solidFill>
                  <a:srgbClr val="0089A4"/>
                </a:solidFill>
                <a:latin typeface="Gentium Basic"/>
              </a:rPr>
              <a:t>schema</a:t>
            </a:r>
            <a:r>
              <a:rPr lang="en-US" sz="2000" dirty="0">
                <a:solidFill>
                  <a:srgbClr val="0089A4"/>
                </a:solidFill>
                <a:latin typeface="Gentium Basic"/>
              </a:rPr>
              <a:t> −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a:t>
            </a:r>
            <a:r>
              <a:rPr lang="en-US" sz="2000" dirty="0">
                <a:solidFill>
                  <a:srgbClr val="0089A4"/>
                </a:solidFill>
                <a:latin typeface="Gentium Basic"/>
              </a:rPr>
              <a:t> </a:t>
            </a:r>
            <a:r>
              <a:rPr lang="en-US" sz="2000" b="1" dirty="0">
                <a:solidFill>
                  <a:srgbClr val="0089A4"/>
                </a:solidFill>
                <a:latin typeface="Gentium Basic"/>
              </a:rPr>
              <a:t>domain</a:t>
            </a:r>
            <a:r>
              <a:rPr lang="en-US" sz="2000" dirty="0">
                <a:solidFill>
                  <a:srgbClr val="0089A4"/>
                </a:solidFill>
                <a:latin typeface="Gentium Basic"/>
              </a:rPr>
              <a:t> −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5373216"/>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04283" y="4206084"/>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B0080"/>
                </a:solidFill>
                <a:latin typeface="Arial" panose="020B0604020202020204" pitchFamily="34" charset="0"/>
                <a:hlinkClick r:id="rId2" tooltip="Table (database)"/>
              </a:rPr>
              <a:t>tables</a:t>
            </a:r>
            <a:r>
              <a:rPr lang="en-US" dirty="0">
                <a:solidFill>
                  <a:srgbClr val="222222"/>
                </a:solidFill>
                <a:latin typeface="Arial" panose="020B0604020202020204" pitchFamily="34" charset="0"/>
              </a:rPr>
              <a:t> (or "relations") of </a:t>
            </a:r>
            <a:r>
              <a:rPr lang="en-US" dirty="0">
                <a:solidFill>
                  <a:srgbClr val="0B0080"/>
                </a:solidFill>
                <a:latin typeface="Arial" panose="020B0604020202020204" pitchFamily="34" charset="0"/>
                <a:hlinkClick r:id="rId3" tooltip="Column (database)"/>
              </a:rPr>
              <a:t>columns</a:t>
            </a:r>
            <a:r>
              <a:rPr lang="en-US" dirty="0">
                <a:solidFill>
                  <a:srgbClr val="222222"/>
                </a:solidFill>
                <a:latin typeface="Arial" panose="020B0604020202020204" pitchFamily="34" charset="0"/>
              </a:rPr>
              <a:t> and </a:t>
            </a:r>
            <a:r>
              <a:rPr lang="en-US" dirty="0">
                <a:solidFill>
                  <a:srgbClr val="0B0080"/>
                </a:solidFill>
                <a:latin typeface="Arial" panose="020B0604020202020204" pitchFamily="34" charset="0"/>
                <a:hlinkClick r:id="rId4" tooltip="Row (database)"/>
              </a:rPr>
              <a:t>rows</a:t>
            </a:r>
            <a:r>
              <a:rPr lang="en-US" dirty="0">
                <a:solidFill>
                  <a:srgbClr val="222222"/>
                </a:solidFill>
                <a:latin typeface="Arial" panose="020B0604020202020204" pitchFamily="34" charset="0"/>
              </a:rPr>
              <a:t>, with a unique key identifying each row. Rows are also called </a:t>
            </a:r>
            <a:r>
              <a:rPr lang="en-US" dirty="0">
                <a:solidFill>
                  <a:srgbClr val="0B0080"/>
                </a:solidFill>
                <a:latin typeface="Arial" panose="020B0604020202020204" pitchFamily="34" charset="0"/>
                <a:hlinkClick r:id="rId5" tooltip="Record (computer science)"/>
              </a:rPr>
              <a:t>records</a:t>
            </a:r>
            <a:r>
              <a:rPr lang="en-US" dirty="0">
                <a:solidFill>
                  <a:srgbClr val="222222"/>
                </a:solidFill>
                <a:latin typeface="Arial" panose="020B0604020202020204" pitchFamily="34" charset="0"/>
              </a:rPr>
              <a:t> or </a:t>
            </a:r>
            <a:r>
              <a:rPr lang="en-US" dirty="0">
                <a:solidFill>
                  <a:srgbClr val="0B0080"/>
                </a:solidFill>
                <a:latin typeface="Arial" panose="020B0604020202020204" pitchFamily="34" charset="0"/>
                <a:hlinkClick r:id="rId6" tooltip="Tuple"/>
              </a:rPr>
              <a:t>tuples</a:t>
            </a:r>
            <a:r>
              <a:rPr lang="en-US" dirty="0">
                <a:solidFill>
                  <a:srgbClr val="222222"/>
                </a:solidFill>
                <a:latin typeface="Arial" panose="020B0604020202020204" pitchFamily="34" charset="0"/>
              </a:rPr>
              <a:t>. Columns are also called attributes.</a:t>
            </a:r>
            <a:endParaRPr lang="en-IN" dirty="0"/>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7823398" y="4005064"/>
            <a:ext cx="3744416" cy="1323439"/>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a:t>
            </a:r>
          </a:p>
          <a:p>
            <a:r>
              <a:rPr lang="en-IN" dirty="0">
                <a:solidFill>
                  <a:srgbClr val="00B0F0"/>
                </a:solidFill>
              </a:rPr>
              <a:t>     expensive products.</a:t>
            </a:r>
          </a:p>
        </p:txBody>
      </p:sp>
    </p:spTree>
    <p:extLst>
      <p:ext uri="{BB962C8B-B14F-4D97-AF65-F5344CB8AC3E}">
        <p14:creationId xmlns:p14="http://schemas.microsoft.com/office/powerpoint/2010/main" val="2893770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58140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247334" y="892187"/>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t>
            </a:r>
            <a:r>
              <a:rPr lang="en-IN" b="1" dirty="0"/>
              <a:t>ALL</a:t>
            </a:r>
            <a:r>
              <a:rPr lang="en-IN" dirty="0"/>
              <a:t> and </a:t>
            </a:r>
            <a:r>
              <a:rPr lang="en-IN" b="1" dirty="0"/>
              <a:t>DISTINCT</a:t>
            </a:r>
            <a:r>
              <a:rPr lang="en-IN" dirty="0"/>
              <a:t> modifiers specify whether duplicate rows should be returned. ALL (the </a:t>
            </a:r>
            <a:r>
              <a:rPr lang="en-IN" b="1" dirty="0"/>
              <a:t>default</a:t>
            </a:r>
            <a:r>
              <a:rPr lang="en-IN" dirty="0"/>
              <a:t>) specifies that all matching rows should be returned, including duplicates. </a:t>
            </a:r>
            <a:r>
              <a:rPr lang="en-IN" b="1" dirty="0"/>
              <a:t>DISTINCT</a:t>
            </a:r>
            <a:r>
              <a:rPr lang="en-IN" dirty="0"/>
              <a:t> specifies removal of duplicate rows from the result set. It is an error to specify both modifiers. </a:t>
            </a:r>
            <a:r>
              <a:rPr lang="en-IN" b="1" dirty="0"/>
              <a:t>DISTINCTROW</a:t>
            </a:r>
            <a:r>
              <a:rPr lang="en-IN" dirty="0"/>
              <a:t> is a synonym for </a:t>
            </a:r>
            <a:r>
              <a:rPr lang="en-IN" b="1" dirty="0"/>
              <a:t>DISTINCT</a:t>
            </a:r>
            <a:r>
              <a:rPr lang="en-IN" dirty="0"/>
              <a: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inherit"/>
              </a:rPr>
              <a:t> </a:t>
            </a:r>
            <a:r>
              <a:rPr lang="en-IN" sz="2000" dirty="0">
                <a:latin typeface="Liberation Mono"/>
              </a:rPr>
              <a:t>orderdetails </a:t>
            </a:r>
            <a:r>
              <a:rPr lang="en-IN" sz="2000" dirty="0">
                <a:solidFill>
                  <a:srgbClr val="0077AA"/>
                </a:solidFill>
                <a:latin typeface="Arial" panose="020B0604020202020204" pitchFamily="34" charset="0"/>
                <a:ea typeface="Times New Roman" panose="02020603050405020304" pitchFamily="18" charset="0"/>
              </a:rPr>
              <a:t>GROUP</a:t>
            </a:r>
            <a:r>
              <a:rPr lang="en-IN" sz="2000" dirty="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solidFill>
                  <a:srgbClr val="0077AA"/>
                </a:solidFill>
                <a:latin typeface="Arial" panose="020B0604020202020204" pitchFamily="34" charset="0"/>
                <a:ea typeface="Times New Roman" panose="02020603050405020304" pitchFamily="18" charset="0"/>
              </a:rPr>
              <a:t>HAVING</a:t>
            </a:r>
            <a:r>
              <a:rPr lang="en-IN" sz="2000" dirty="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val="91742774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752372" y="1721401"/>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1806"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1806"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66050" y="3915054"/>
            <a:ext cx="5410200"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7488" y="5374957"/>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967414" y="4161275"/>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012" y="2374647"/>
            <a:ext cx="7552332" cy="341607"/>
          </a:xfrm>
          <a:prstGeom prst="rect">
            <a:avLst/>
          </a:prstGeom>
        </p:spPr>
      </p:pic>
      <p:pic>
        <p:nvPicPr>
          <p:cNvPr id="7" name="Picture 6"/>
          <p:cNvPicPr>
            <a:picLocks noChangeAspect="1"/>
          </p:cNvPicPr>
          <p:nvPr/>
        </p:nvPicPr>
        <p:blipFill>
          <a:blip r:embed="rId3" cstate="print"/>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cstate="print"/>
          <a:stretch>
            <a:fillRect/>
          </a:stretch>
        </p:blipFill>
        <p:spPr>
          <a:xfrm>
            <a:off x="1676183" y="5729306"/>
            <a:ext cx="5361877" cy="342900"/>
          </a:xfrm>
          <a:prstGeom prst="rect">
            <a:avLst/>
          </a:prstGeom>
        </p:spPr>
      </p:pic>
      <p:pic>
        <p:nvPicPr>
          <p:cNvPr id="7" name="Picture 6"/>
          <p:cNvPicPr>
            <a:picLocks noChangeAspect="1"/>
          </p:cNvPicPr>
          <p:nvPr/>
        </p:nvPicPr>
        <p:blipFill>
          <a:blip r:embed="rId3" cstate="print"/>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354352404"/>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e.g. </a:t>
                      </a:r>
                      <a:r>
                        <a:rPr lang="en-IN" sz="1600" dirty="0">
                          <a:solidFill>
                            <a:srgbClr val="00B0F0"/>
                          </a:solidFill>
                          <a:latin typeface="Arial" panose="020B0604020202020204" pitchFamily="34" charset="0"/>
                          <a:cs typeface="Arial" panose="020B0604020202020204" pitchFamily="34" charset="0"/>
                        </a:rPr>
                        <a:t>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e.g. </a:t>
                      </a:r>
                      <a:r>
                        <a:rPr lang="en-IN" sz="1600" dirty="0">
                          <a:solidFill>
                            <a:srgbClr val="00B0F0"/>
                          </a:solidFill>
                          <a:latin typeface="Arial" panose="020B0604020202020204" pitchFamily="34" charset="0"/>
                          <a:cs typeface="Arial" panose="020B0604020202020204" pitchFamily="34" charset="0"/>
                        </a:rPr>
                        <a:t>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a:t>
                      </a:r>
                      <a:r>
                        <a:rPr lang="en-IN" sz="1600">
                          <a:solidFill>
                            <a:schemeClr val="tx1"/>
                          </a:solidFill>
                          <a:latin typeface="Arial" panose="020B0604020202020204" pitchFamily="34" charset="0"/>
                          <a:cs typeface="Arial" panose="020B0604020202020204" pitchFamily="34" charset="0"/>
                        </a:rPr>
                        <a:t>value e.g. </a:t>
                      </a:r>
                      <a:r>
                        <a:rPr lang="en-IN" sz="1600" dirty="0">
                          <a:solidFill>
                            <a:srgbClr val="00B0F0"/>
                          </a:solidFill>
                          <a:latin typeface="Arial" panose="020B0604020202020204" pitchFamily="34" charset="0"/>
                          <a:cs typeface="Arial" panose="020B0604020202020204" pitchFamily="34" charset="0"/>
                        </a:rPr>
                        <a:t>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cstate="print"/>
              <a:stretch>
                <a:fillRect/>
              </a:stretch>
            </p:blipFill>
            <p:spPr>
              <a:xfrm>
                <a:off x="1676182" y="889597"/>
                <a:ext cx="4074670" cy="761978"/>
              </a:xfrm>
              <a:prstGeom prst="rect">
                <a:avLst/>
              </a:prstGeom>
            </p:spPr>
          </p:pic>
          <p:pic>
            <p:nvPicPr>
              <p:cNvPr id="8" name="Picture 7"/>
              <p:cNvPicPr>
                <a:picLocks noChangeAspect="1"/>
              </p:cNvPicPr>
              <p:nvPr/>
            </p:nvPicPr>
            <p:blipFill>
              <a:blip r:embed="rId3" cstate="print"/>
              <a:stretch>
                <a:fillRect/>
              </a:stretch>
            </p:blipFill>
            <p:spPr>
              <a:xfrm>
                <a:off x="6092731" y="841589"/>
                <a:ext cx="4073537" cy="809986"/>
              </a:xfrm>
              <a:prstGeom prst="rect">
                <a:avLst/>
              </a:prstGeom>
            </p:spPr>
          </p:pic>
          <p:pic>
            <p:nvPicPr>
              <p:cNvPr id="9" name="Picture 8"/>
              <p:cNvPicPr>
                <a:picLocks noChangeAspect="1"/>
              </p:cNvPicPr>
              <p:nvPr/>
            </p:nvPicPr>
            <p:blipFill>
              <a:blip r:embed="rId4" cstate="print"/>
              <a:stretch>
                <a:fillRect/>
              </a:stretch>
            </p:blipFill>
            <p:spPr>
              <a:xfrm>
                <a:off x="1676180" y="1991049"/>
                <a:ext cx="4074670" cy="794545"/>
              </a:xfrm>
              <a:prstGeom prst="rect">
                <a:avLst/>
              </a:prstGeom>
            </p:spPr>
          </p:pic>
          <p:pic>
            <p:nvPicPr>
              <p:cNvPr id="10" name="Picture 9"/>
              <p:cNvPicPr>
                <a:picLocks noChangeAspect="1"/>
              </p:cNvPicPr>
              <p:nvPr/>
            </p:nvPicPr>
            <p:blipFill>
              <a:blip r:embed="rId5" cstate="print"/>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cstate="print"/>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650785" y="4652971"/>
            <a:ext cx="4002453" cy="787195"/>
          </a:xfrm>
          <a:prstGeom prst="rect">
            <a:avLst/>
          </a:prstGeom>
        </p:spPr>
      </p:pic>
      <p:pic>
        <p:nvPicPr>
          <p:cNvPr id="8" name="Picture 7"/>
          <p:cNvPicPr>
            <a:picLocks noChangeAspect="1"/>
          </p:cNvPicPr>
          <p:nvPr/>
        </p:nvPicPr>
        <p:blipFill>
          <a:blip r:embed="rId3" cstate="print"/>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b="1" i="1" dirty="0">
                <a:solidFill>
                  <a:srgbClr val="006C86"/>
                </a:solidFill>
                <a:latin typeface="Segoe UI Light" panose="020B0502040204020203" pitchFamily="34" charset="0"/>
                <a:cs typeface="Segoe UI Light" panose="020B0502040204020203" pitchFamily="34" charset="0"/>
              </a:rPr>
              <a:t>not</a:t>
            </a:r>
            <a:r>
              <a:rPr lang="en-IN" sz="2400" i="1" dirty="0">
                <a:solidFill>
                  <a:srgbClr val="006C86"/>
                </a:solidFill>
                <a:latin typeface="Segoe UI Light" panose="020B0502040204020203" pitchFamily="34" charset="0"/>
                <a:cs typeface="Segoe UI Light" panose="020B0502040204020203" pitchFamily="34" charset="0"/>
              </a:rPr>
              <a: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1666050" y="3312383"/>
            <a:ext cx="8786874" cy="1200329"/>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(SQL) is a standard Database language which is used to create, maintain and retrieve the data in relational database.</a:t>
            </a:r>
          </a:p>
        </p:txBody>
      </p:sp>
    </p:spTree>
    <p:extLst>
      <p:ext uri="{BB962C8B-B14F-4D97-AF65-F5344CB8AC3E}">
        <p14:creationId xmlns:p14="http://schemas.microsoft.com/office/powerpoint/2010/main" val="105294566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44624"/>
            <a:ext cx="3395674" cy="575075"/>
          </a:xfrm>
          <a:prstGeom prst="rect">
            <a:avLst/>
          </a:prstGeom>
        </p:spPr>
      </p:pic>
      <p:sp>
        <p:nvSpPr>
          <p:cNvPr id="8" name="Rectangle 7"/>
          <p:cNvSpPr/>
          <p:nvPr/>
        </p:nvSpPr>
        <p:spPr>
          <a:xfrm>
            <a:off x="190550" y="838202"/>
            <a:ext cx="1180931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a:t>
            </a:r>
            <a:r>
              <a:rPr lang="en-IN" dirty="0"/>
              <a:t>BOOKNAME</a:t>
            </a:r>
            <a:r>
              <a:rPr lang="en-US" dirty="0"/>
              <a:t>,  TYPE, COUNT(*) "TOTAL </a:t>
            </a:r>
            <a:r>
              <a:rPr lang="en-IN" dirty="0"/>
              <a:t>STUDENTS</a:t>
            </a:r>
            <a:r>
              <a:rPr lang="en-US" dirty="0"/>
              <a:t>", </a:t>
            </a:r>
            <a:r>
              <a:rPr lang="en-IN" dirty="0"/>
              <a:t>COST</a:t>
            </a:r>
            <a:r>
              <a:rPr lang="en-US" dirty="0"/>
              <a:t>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t>STUDENT, BOOKS</a:t>
            </a:r>
            <a:r>
              <a:rPr lang="en-US" dirty="0"/>
              <a:t> GROUP BY </a:t>
            </a:r>
            <a:r>
              <a:rPr lang="en-IN" dirty="0"/>
              <a:t>BOOKNAME, TYPE</a:t>
            </a:r>
            <a:r>
              <a:rPr lang="en-US" dirty="0"/>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3"/>
          <a:stretch>
            <a:fillRect/>
          </a:stretch>
        </p:blipFill>
        <p:spPr>
          <a:xfrm>
            <a:off x="118543" y="1703036"/>
            <a:ext cx="5421052" cy="4316762"/>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91046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0550" y="44624"/>
            <a:ext cx="5904656"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Note: </a:t>
            </a:r>
          </a:p>
          <a:p>
            <a:pPr marL="342900" indent="-342900">
              <a:buFont typeface="Arial" panose="020B0604020202020204" pitchFamily="34" charset="0"/>
              <a:buChar char="•"/>
            </a:pPr>
            <a:r>
              <a:rPr lang="en-IN" sz="2400" b="1" dirty="0">
                <a:latin typeface="Arial" panose="020B0604020202020204" pitchFamily="34" charset="0"/>
                <a:cs typeface="Arial" panose="020B0604020202020204" pitchFamily="34" charset="0"/>
              </a:rPr>
              <a:t>ON </a:t>
            </a:r>
            <a:r>
              <a:rPr lang="en-IN" sz="2000" dirty="0">
                <a:latin typeface="Arial" panose="020B0604020202020204" pitchFamily="34" charset="0"/>
                <a:cs typeface="Arial" panose="020B0604020202020204" pitchFamily="34" charset="0"/>
              </a:rPr>
              <a:t>clause is optional, If not given </a:t>
            </a:r>
            <a:r>
              <a:rPr lang="en-IN" sz="2000" i="1" dirty="0">
                <a:solidFill>
                  <a:srgbClr val="006C86"/>
                </a:solidFill>
                <a:latin typeface="Arial" panose="020B0604020202020204" pitchFamily="34" charset="0"/>
                <a:cs typeface="Arial" panose="020B0604020202020204" pitchFamily="34" charset="0"/>
              </a:rPr>
              <a:t>INNER</a:t>
            </a:r>
            <a:r>
              <a:rPr lang="en-IN" sz="2000" i="1" dirty="0">
                <a:solidFill>
                  <a:srgbClr val="006C86"/>
                </a:solidFill>
                <a:latin typeface="Arial" panose="020B0604020202020204" pitchFamily="34" charset="0"/>
                <a:ea typeface="Times New Roman" panose="02020603050405020304" pitchFamily="18" charset="0"/>
              </a:rPr>
              <a:t> </a:t>
            </a:r>
            <a:r>
              <a:rPr lang="en-IN" sz="2000" i="1" dirty="0">
                <a:solidFill>
                  <a:srgbClr val="006C86"/>
                </a:solidFill>
                <a:latin typeface="Arial" panose="020B0604020202020204" pitchFamily="34" charset="0"/>
                <a:cs typeface="Arial" panose="020B0604020202020204" pitchFamily="34" charset="0"/>
              </a:rPr>
              <a:t>JOIN </a:t>
            </a:r>
            <a:r>
              <a:rPr lang="en-IN" sz="2000" dirty="0">
                <a:latin typeface="Arial" panose="020B0604020202020204" pitchFamily="34" charset="0"/>
                <a:cs typeface="Arial" panose="020B0604020202020204" pitchFamily="34" charset="0"/>
              </a:rPr>
              <a:t>works like </a:t>
            </a:r>
            <a:r>
              <a:rPr lang="en-IN" sz="2000" i="1" dirty="0">
                <a:solidFill>
                  <a:srgbClr val="006C86"/>
                </a:solidFill>
                <a:latin typeface="Arial" panose="020B0604020202020204" pitchFamily="34" charset="0"/>
                <a:cs typeface="Arial" panose="020B0604020202020204" pitchFamily="34" charset="0"/>
              </a:rPr>
              <a:t>CROSS JOIN.</a:t>
            </a:r>
            <a:endParaRPr lang="en-US" sz="2000" i="1" dirty="0">
              <a:solidFill>
                <a:srgbClr val="006C86"/>
              </a:solidFill>
            </a:endParaRPr>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p>
          <a:p>
            <a:endParaRPr lang="en-IN" dirty="0">
              <a:latin typeface="Arial" panose="020B0604020202020204" pitchFamily="34" charset="0"/>
              <a:cs typeface="Arial" panose="020B0604020202020204" pitchFamily="34" charset="0"/>
            </a:endParaRPr>
          </a:p>
          <a:p>
            <a:r>
              <a:rPr lang="en-IN" sz="2400" b="1"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Arial" panose="020B0604020202020204" pitchFamily="34" charset="0"/>
                <a:cs typeface="Arial" panose="020B0604020202020204" pitchFamily="34" charset="0"/>
              </a:rPr>
              <a:t>The columns listed in the USING clause can’t have any </a:t>
            </a:r>
          </a:p>
          <a:p>
            <a:r>
              <a:rPr lang="en-IN" sz="2000" b="1" i="1" dirty="0">
                <a:solidFill>
                  <a:srgbClr val="0083A2"/>
                </a:solidFill>
                <a:latin typeface="Arial" panose="020B0604020202020204" pitchFamily="34" charset="0"/>
                <a:cs typeface="Arial" panose="020B0604020202020204" pitchFamily="34" charset="0"/>
              </a:rPr>
              <a:t>     qualifiers in the statement.</a:t>
            </a:r>
            <a:endParaRPr lang="en-IN" b="1"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90550" y="44624"/>
            <a:ext cx="5616624"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Inner join returns rows when there is at least one match in both tables.</a:t>
            </a:r>
            <a:endParaRPr lang="en-IN" sz="2400" dirty="0">
              <a:solidFill>
                <a:schemeClr val="tx1">
                  <a:lumMod val="75000"/>
                  <a:lumOff val="25000"/>
                </a:schemeClr>
              </a:solidFill>
            </a:endParaRP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904739"/>
            <a:ext cx="11631458"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NATURAL JOIN </a:t>
            </a:r>
            <a:r>
              <a:rPr lang="en-IN" sz="2000" dirty="0">
                <a:latin typeface="Arial" panose="020B0604020202020204" pitchFamily="34" charset="0"/>
                <a:cs typeface="Arial" panose="020B0604020202020204" pitchFamily="34" charset="0"/>
              </a:rPr>
              <a:t>is such a join that performs the same task as an </a:t>
            </a:r>
            <a:r>
              <a:rPr lang="en-IN" sz="2000" dirty="0">
                <a:solidFill>
                  <a:srgbClr val="C74C49"/>
                </a:solidFill>
                <a:latin typeface="Arial" panose="020B0604020202020204" pitchFamily="34" charset="0"/>
                <a:cs typeface="Arial" panose="020B0604020202020204" pitchFamily="34" charset="0"/>
              </a:rPr>
              <a:t>INNER 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84979" y="1363201"/>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027778"/>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543697"/>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188548"/>
            <a:ext cx="7128792" cy="2431435"/>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200" dirty="0">
                <a:latin typeface="Arial" panose="020B0604020202020204" pitchFamily="34" charset="0"/>
                <a:cs typeface="Arial" panose="020B0604020202020204" pitchFamily="34" charset="0"/>
              </a:rPr>
              <a:t>If the column-names are not same, then NATURAL JOIN will work as CROSS JOIN.</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latin typeface="Arial" pitchFamily="34" charset="0"/>
                <a:cs typeface="Arial" pitchFamily="34" charset="0"/>
              </a:rPr>
              <a:t>A NATURAL JOIN can be used with a LEFT OUTER join, or a RIGHT OUTER join.</a:t>
            </a:r>
          </a:p>
          <a:p>
            <a:endParaRPr lang="en-IN"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580401"/>
            <a:ext cx="4176464" cy="1104663"/>
          </a:xfrm>
          <a:prstGeom prst="rect">
            <a:avLst/>
          </a:prstGeom>
        </p:spPr>
      </p:pic>
      <p:sp>
        <p:nvSpPr>
          <p:cNvPr id="6" name="Rectangle 5"/>
          <p:cNvSpPr/>
          <p:nvPr/>
        </p:nvSpPr>
        <p:spPr>
          <a:xfrm>
            <a:off x="54422" y="28668"/>
            <a:ext cx="7840984"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SIMPLE</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 is such a join that performs the same task as an </a:t>
            </a:r>
            <a:r>
              <a:rPr lang="en-IN" sz="2000" dirty="0">
                <a:solidFill>
                  <a:srgbClr val="C74C49"/>
                </a:solidFill>
                <a:latin typeface="Arial" panose="020B0604020202020204" pitchFamily="34" charset="0"/>
                <a:cs typeface="Arial" panose="020B0604020202020204" pitchFamily="34" charset="0"/>
              </a:rPr>
              <a:t>INNER</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09825" y="1219200"/>
            <a:ext cx="8499646" cy="990600"/>
          </a:xfrm>
          <a:prstGeom prst="rect">
            <a:avLst/>
          </a:prstGeom>
        </p:spPr>
      </p:pic>
      <p:pic>
        <p:nvPicPr>
          <p:cNvPr id="8" name="Picture 7"/>
          <p:cNvPicPr>
            <a:picLocks noChangeAspect="1"/>
          </p:cNvPicPr>
          <p:nvPr/>
        </p:nvPicPr>
        <p:blipFill>
          <a:blip r:embed="rId3" cstate="print"/>
          <a:stretch>
            <a:fillRect/>
          </a:stretch>
        </p:blipFill>
        <p:spPr>
          <a:xfrm>
            <a:off x="2366689" y="3475177"/>
            <a:ext cx="7300203" cy="685799"/>
          </a:xfrm>
          <a:prstGeom prst="rect">
            <a:avLst/>
          </a:prstGeom>
        </p:spPr>
      </p:pic>
      <p:pic>
        <p:nvPicPr>
          <p:cNvPr id="10" name="Picture 9"/>
          <p:cNvPicPr>
            <a:picLocks noChangeAspect="1"/>
          </p:cNvPicPr>
          <p:nvPr/>
        </p:nvPicPr>
        <p:blipFill>
          <a:blip r:embed="rId4" cstate="print"/>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cstate="print"/>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8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892273249"/>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6435248"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a:t>
            </a:r>
            <a:r>
              <a:rPr lang="en-IN" sz="2200" b="1" dirty="0">
                <a:latin typeface="Segoe UI Light" panose="020B0502040204020203" pitchFamily="34" charset="0"/>
                <a:cs typeface="Segoe UI Light" panose="020B0502040204020203" pitchFamily="34" charset="0"/>
              </a:rPr>
              <a:t>CREATE TABLE </a:t>
            </a:r>
            <a:r>
              <a:rPr lang="en-IN" sz="2200" dirty="0">
                <a:latin typeface="Segoe UI Light" panose="020B0502040204020203" pitchFamily="34"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1015568"/>
            <a:ext cx="11784066"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3" name="Rectangle 2"/>
          <p:cNvSpPr/>
          <p:nvPr/>
        </p:nvSpPr>
        <p:spPr>
          <a:xfrm>
            <a:off x="190550" y="2564904"/>
            <a:ext cx="11784066" cy="646331"/>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90550" y="3645024"/>
            <a:ext cx="11784066"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872271"/>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057122708"/>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175972884"/>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27326215"/>
              </p:ext>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001489"/>
            <a:ext cx="11305256" cy="4247317"/>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133331"/>
            <a:ext cx="6780917" cy="446276"/>
          </a:xfrm>
          <a:prstGeom prst="rect">
            <a:avLst/>
          </a:prstGeom>
        </p:spPr>
        <p:txBody>
          <a:bodyPr wrap="square">
            <a:spAutoFit/>
          </a:bodyPr>
          <a:lstStyle/>
          <a:p>
            <a:r>
              <a:rPr lang="en-US" sz="2300" dirty="0">
                <a:solidFill>
                  <a:schemeClr val="accent6">
                    <a:lumMod val="75000"/>
                  </a:schemeClr>
                </a:solidFill>
                <a:latin typeface="Gentium Basic"/>
              </a:rPr>
              <a:t>Employee (EmployeeID, FullName, SSN, DateOfBirth)</a:t>
            </a:r>
          </a:p>
        </p:txBody>
      </p:sp>
    </p:spTree>
    <p:extLst>
      <p:ext uri="{BB962C8B-B14F-4D97-AF65-F5344CB8AC3E}">
        <p14:creationId xmlns:p14="http://schemas.microsoft.com/office/powerpoint/2010/main" val="2850906017"/>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4624"/>
            <a:ext cx="8838049" cy="2568395"/>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
        <p:nvSpPr>
          <p:cNvPr id="6" name="Rectangle 5">
            <a:extLst>
              <a:ext uri="{FF2B5EF4-FFF2-40B4-BE49-F238E27FC236}">
                <a16:creationId xmlns:a16="http://schemas.microsoft.com/office/drawing/2014/main" id="{CFF6B9BB-46AD-425C-A855-D4264D09EA06}"/>
              </a:ext>
            </a:extLst>
          </p:cNvPr>
          <p:cNvSpPr/>
          <p:nvPr/>
        </p:nvSpPr>
        <p:spPr>
          <a:xfrm>
            <a:off x="7751390" y="5572545"/>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126939405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4690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306931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spTree>
    <p:extLst>
      <p:ext uri="{BB962C8B-B14F-4D97-AF65-F5344CB8AC3E}">
        <p14:creationId xmlns:p14="http://schemas.microsoft.com/office/powerpoint/2010/main" val="392715671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0710"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52180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spTree>
    <p:extLst>
      <p:ext uri="{BB962C8B-B14F-4D97-AF65-F5344CB8AC3E}">
        <p14:creationId xmlns:p14="http://schemas.microsoft.com/office/powerpoint/2010/main" val="3943244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09370" y="4581128"/>
            <a:ext cx="9858444" cy="369332"/>
          </a:xfrm>
          <a:prstGeom prst="rect">
            <a:avLst/>
          </a:prstGeom>
          <a:solidFill>
            <a:schemeClr val="bg1"/>
          </a:solidFill>
        </p:spPr>
        <p:txBody>
          <a:bodyPr wrap="square">
            <a:spAutoFit/>
          </a:bodyPr>
          <a:lstStyle/>
          <a:p>
            <a:r>
              <a:rPr lang="en-IN" sz="1600" dirty="0">
                <a:solidFill>
                  <a:srgbClr val="0077AA"/>
                </a:solidFill>
                <a:latin typeface="Arial" panose="020B0604020202020204" pitchFamily="34" charset="0"/>
              </a:rPr>
              <a:t>ALTER</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TABLE</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DROP</a:t>
            </a:r>
            <a:r>
              <a:rPr lang="en-IN" sz="1600" b="1" dirty="0">
                <a:latin typeface="Arial" panose="020B0604020202020204" pitchFamily="34" charset="0"/>
                <a:cs typeface="Arial" panose="020B0604020202020204" pitchFamily="34" charset="0"/>
              </a:rPr>
              <a:t> FOREIGN KEY </a:t>
            </a:r>
            <a:r>
              <a:rPr lang="en-IN" sz="1600" b="1" dirty="0">
                <a:solidFill>
                  <a:srgbClr val="C00000"/>
                </a:solidFill>
                <a:latin typeface="Arial" panose="020B0604020202020204" pitchFamily="34" charset="0"/>
                <a:cs typeface="Arial" panose="020B0604020202020204" pitchFamily="34" charset="0"/>
              </a:rPr>
              <a:t>E_IBFK_1</a:t>
            </a:r>
            <a:r>
              <a:rPr lang="en-IN" sz="1600"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3356992"/>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3933056"/>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2" name="Rectangle 1">
            <a:extLst>
              <a:ext uri="{FF2B5EF4-FFF2-40B4-BE49-F238E27FC236}">
                <a16:creationId xmlns:a16="http://schemas.microsoft.com/office/drawing/2014/main" id="{BAD31E65-35BF-405F-AE34-CEBB68365669}"/>
              </a:ext>
            </a:extLst>
          </p:cNvPr>
          <p:cNvSpPr/>
          <p:nvPr/>
        </p:nvSpPr>
        <p:spPr>
          <a:xfrm>
            <a:off x="1695604" y="5373216"/>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Tree>
    <p:extLst>
      <p:ext uri="{BB962C8B-B14F-4D97-AF65-F5344CB8AC3E}">
        <p14:creationId xmlns:p14="http://schemas.microsoft.com/office/powerpoint/2010/main" val="19635457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58640892"/>
              </p:ext>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36273052"/>
              </p:ext>
            </p:extLst>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03934258"/>
              </p:ext>
            </p:extLst>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66828628"/>
              </p:ext>
            </p:extLst>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372331464"/>
              </p:ext>
            </p:extLst>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138396761"/>
              </p:ext>
            </p:extLst>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59760249"/>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86177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VARCHAR</a:t>
            </a:r>
            <a:r>
              <a:rPr lang="en-US" sz="1600" dirty="0">
                <a:latin typeface="Arial" panose="020B0604020202020204" pitchFamily="34" charset="0"/>
                <a:cs typeface="Arial" panose="020B0604020202020204" pitchFamily="34" charset="0"/>
              </a:rPr>
              <a:t>(10) </a:t>
            </a:r>
            <a:r>
              <a:rPr lang="en-US" sz="1600" b="1" dirty="0">
                <a:solidFill>
                  <a:srgbClr val="C00000"/>
                </a:solidFill>
                <a:latin typeface="Arial" panose="020B0604020202020204" pitchFamily="34" charset="0"/>
                <a:cs typeface="Arial" panose="020B0604020202020204" pitchFamily="34" charset="0"/>
              </a:rPr>
              <a:t>DEFAULT </a:t>
            </a:r>
            <a:r>
              <a:rPr lang="en-US" sz="16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PUNE</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a:t>
            </a:r>
            <a:r>
              <a:rPr lang="en-US" sz="1600" b="1" dirty="0">
                <a:solidFill>
                  <a:srgbClr val="C00000"/>
                </a:solidFill>
                <a:latin typeface="Arial" panose="020B0604020202020204" pitchFamily="34" charset="0"/>
                <a:cs typeface="Arial" panose="020B0604020202020204" pitchFamily="34" charset="0"/>
              </a:rPr>
              <a:t>DEFAULT </a:t>
            </a:r>
            <a:r>
              <a:rPr lang="en-US" sz="1600" dirty="0">
                <a:solidFill>
                  <a:schemeClr val="bg1">
                    <a:lumMod val="65000"/>
                  </a:schemeClr>
                </a:solidFill>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C2+C3</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IN" sz="16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a:t>
            </a:r>
            <a:r>
              <a:rPr lang="en-IN" sz="1600" b="1" dirty="0">
                <a:latin typeface="Arial" panose="020B0604020202020204" pitchFamily="34" charset="0"/>
                <a:cs typeface="Arial" panose="020B0604020202020204" pitchFamily="34" charset="0"/>
              </a:rPr>
              <a:t>PRIMARY</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UNIQUE</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117064" y="4892967"/>
            <a:ext cx="6035213" cy="1200329"/>
          </a:xfrm>
          <a:prstGeom prst="rect">
            <a:avLst/>
          </a:prstGeom>
        </p:spPr>
        <p:txBody>
          <a:bodyPr wrap="square">
            <a:spAutoFit/>
          </a:bodyPr>
          <a:lstStyle/>
          <a:p>
            <a:pPr algn="just"/>
            <a:r>
              <a:rPr lang="en-IN" b="1"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6C86"/>
                </a:solidFill>
              </a:rPr>
              <a:t>Stored functions and user-defined functions are not permitted.</a:t>
            </a:r>
          </a:p>
          <a:p>
            <a:pPr marL="285750" indent="-285750">
              <a:buFont typeface="Arial" panose="020B0604020202020204" pitchFamily="34" charset="0"/>
              <a:buChar char="•"/>
            </a:pPr>
            <a:r>
              <a:rPr lang="en-IN" dirty="0">
                <a:solidFill>
                  <a:srgbClr val="006C86"/>
                </a:solidFill>
              </a:rPr>
              <a:t>Stored procedure and function parameters are not permitted.</a:t>
            </a:r>
          </a:p>
          <a:p>
            <a:pPr marL="285750" indent="-285750">
              <a:buFont typeface="Arial" panose="020B0604020202020204" pitchFamily="34" charset="0"/>
              <a:buChar char="•"/>
            </a:pPr>
            <a:r>
              <a:rPr lang="en-IN"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dirty="0">
                <a:solidFill>
                  <a:srgbClr val="006C86"/>
                </a:solidFill>
              </a:rPr>
              <a:t>Subqueries are not permitted.</a:t>
            </a:r>
          </a:p>
          <a:p>
            <a:pPr marL="285750" indent="-285750">
              <a:buFont typeface="Arial" panose="020B0604020202020204" pitchFamily="34" charset="0"/>
              <a:buChar char="•"/>
            </a:pPr>
            <a:r>
              <a:rPr lang="en-IN"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a:t>
            </a:r>
            <a:r>
              <a:rPr lang="en-IN" dirty="0" err="1">
                <a:solidFill>
                  <a:srgbClr val="000000"/>
                </a:solidFill>
                <a:latin typeface="Liberation Mono"/>
              </a:rPr>
              <a:t>sideb</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372" y="2887291"/>
            <a:ext cx="8761859" cy="646331"/>
          </a:xfrm>
          <a:prstGeom prst="rect">
            <a:avLst/>
          </a:prstGeom>
          <a:solidFill>
            <a:schemeClr val="bg1"/>
          </a:solidFill>
        </p:spPr>
        <p:txBody>
          <a:bodyPr wrap="square">
            <a:spAutoFit/>
          </a:bodyPr>
          <a:lstStyle/>
          <a:p>
            <a:r>
              <a:rPr lang="en-IN" b="1" i="1" dirty="0">
                <a:solidFill>
                  <a:srgbClr val="C00000"/>
                </a:solidFill>
              </a:rPr>
              <a:t>Note:</a:t>
            </a:r>
            <a:r>
              <a:rPr lang="en-IN" b="1" i="1" dirty="0"/>
              <a:t> 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a:extLst>
              <a:ext uri="{FF2B5EF4-FFF2-40B4-BE49-F238E27FC236}">
                <a16:creationId xmlns:a16="http://schemas.microsoft.com/office/drawing/2014/main" id="{67B91F9B-F932-48ED-BC43-CF64651DF5F4}"/>
              </a:ext>
            </a:extLst>
          </p:cNvPr>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8495399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5" name="Rectangle 4">
            <a:extLst>
              <a:ext uri="{FF2B5EF4-FFF2-40B4-BE49-F238E27FC236}">
                <a16:creationId xmlns:a16="http://schemas.microsoft.com/office/drawing/2014/main" id="{536E4FBF-C6C5-4A49-985C-9E710BF03905}"/>
              </a:ext>
            </a:extLst>
          </p:cNvPr>
          <p:cNvSpPr/>
          <p:nvPr/>
        </p:nvSpPr>
        <p:spPr>
          <a:xfrm>
            <a:off x="1306674" y="1437621"/>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5497988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4499</TotalTime>
  <Words>42442</Words>
  <Application>Microsoft Office PowerPoint</Application>
  <PresentationFormat>Custom</PresentationFormat>
  <Paragraphs>4951</Paragraphs>
  <Slides>573</Slides>
  <Notes>8</Notes>
  <HiddenSlides>69</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573</vt:i4>
      </vt:variant>
    </vt:vector>
  </HeadingPairs>
  <TitlesOfParts>
    <vt:vector size="604"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654</cp:revision>
  <dcterms:created xsi:type="dcterms:W3CDTF">2019-04-24T09:11:59Z</dcterms:created>
  <dcterms:modified xsi:type="dcterms:W3CDTF">2020-05-01T09:53:13Z</dcterms:modified>
</cp:coreProperties>
</file>